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77" r:id="rId6"/>
    <p:sldId id="279" r:id="rId7"/>
    <p:sldId id="261" r:id="rId8"/>
    <p:sldId id="276" r:id="rId9"/>
    <p:sldId id="265" r:id="rId10"/>
    <p:sldId id="280" r:id="rId11"/>
    <p:sldId id="281" r:id="rId12"/>
    <p:sldId id="263" r:id="rId13"/>
    <p:sldId id="282" r:id="rId14"/>
    <p:sldId id="264" r:id="rId15"/>
    <p:sldId id="267" r:id="rId16"/>
    <p:sldId id="278" r:id="rId17"/>
    <p:sldId id="268" r:id="rId18"/>
    <p:sldId id="269" r:id="rId19"/>
    <p:sldId id="270" r:id="rId20"/>
    <p:sldId id="271" r:id="rId21"/>
    <p:sldId id="266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дминистратор" initials="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06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A6784-DAE1-482A-805A-DB96430E852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6C924-6CA8-4BAD-B1DD-50EEE7253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33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6C924-6CA8-4BAD-B1DD-50EEE7253BA0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B5E6-3AEC-42B9-8843-F71BB29524C3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C631-1337-4F97-A57A-53EDDB858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B5E6-3AEC-42B9-8843-F71BB29524C3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C631-1337-4F97-A57A-53EDDB858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B5E6-3AEC-42B9-8843-F71BB29524C3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C631-1337-4F97-A57A-53EDDB858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B5E6-3AEC-42B9-8843-F71BB29524C3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C631-1337-4F97-A57A-53EDDB858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B5E6-3AEC-42B9-8843-F71BB29524C3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C631-1337-4F97-A57A-53EDDB858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B5E6-3AEC-42B9-8843-F71BB29524C3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C631-1337-4F97-A57A-53EDDB858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B5E6-3AEC-42B9-8843-F71BB29524C3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C631-1337-4F97-A57A-53EDDB858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B5E6-3AEC-42B9-8843-F71BB29524C3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C631-1337-4F97-A57A-53EDDB858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B5E6-3AEC-42B9-8843-F71BB29524C3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C631-1337-4F97-A57A-53EDDB858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B5E6-3AEC-42B9-8843-F71BB29524C3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C631-1337-4F97-A57A-53EDDB858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B5E6-3AEC-42B9-8843-F71BB29524C3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C631-1337-4F97-A57A-53EDDB858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1B5E6-3AEC-42B9-8843-F71BB29524C3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2C631-1337-4F97-A57A-53EDDB858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лубые холм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60648"/>
            <a:ext cx="8640960" cy="599794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Формирование у детей осознанно  правильного  отношения  к  природе.</a:t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МКДОУ  д/с № 2 </a:t>
            </a:r>
            <a:r>
              <a:rPr lang="ru-RU" sz="1800" dirty="0" err="1" smtClean="0"/>
              <a:t>г.Курлово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Воспитатель Ермохина  Ю.Н.  </a:t>
            </a:r>
            <a:br>
              <a:rPr lang="ru-RU" sz="1800" dirty="0" smtClean="0"/>
            </a:br>
            <a:r>
              <a:rPr lang="ru-RU" sz="1800" dirty="0" smtClean="0"/>
              <a:t>   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ocuments and Settings\Администратор\Рабочий стол\юля\Изображение 1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85750"/>
            <a:ext cx="8786873" cy="6215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4114800" cy="58404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471490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214290"/>
            <a:ext cx="407196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844" y="285728"/>
            <a:ext cx="4214842" cy="58404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213223" cy="599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42852"/>
            <a:ext cx="4357687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900486" cy="58404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285728"/>
            <a:ext cx="428466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411480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4186238" cy="6357982"/>
          </a:xfrm>
        </p:spPr>
        <p:txBody>
          <a:bodyPr>
            <a:noAutofit/>
          </a:bodyPr>
          <a:lstStyle/>
          <a:p>
            <a:r>
              <a:rPr lang="ru-RU" b="1" dirty="0" smtClean="0"/>
              <a:t>                            Жёлудь и Туча</a:t>
            </a:r>
          </a:p>
          <a:p>
            <a:endParaRPr lang="ru-RU" sz="1200" dirty="0" smtClean="0"/>
          </a:p>
          <a:p>
            <a:r>
              <a:rPr lang="ru-RU" sz="1200" dirty="0" smtClean="0"/>
              <a:t>Коричневый Жёлудь в жёлтом колпачке сорвался с ветки отца своего Дуба и ещё в воздухе обиженно воскликнул</a:t>
            </a:r>
            <a:r>
              <a:rPr lang="ru-RU" sz="1200" dirty="0" smtClean="0"/>
              <a:t>: «Эй, это ты , Дождик меня сбил?» </a:t>
            </a:r>
            <a:r>
              <a:rPr lang="ru-RU" sz="1200" dirty="0" smtClean="0"/>
              <a:t>Он упал на мягкие листья и повторил : «Эй, Дождик, зачем ты меня сбил?» И дождик прошелестел : « Нет, это не я. Это Ветерок!</a:t>
            </a:r>
          </a:p>
          <a:p>
            <a:r>
              <a:rPr lang="ru-RU" sz="1200" dirty="0" smtClean="0"/>
              <a:t>Жёлудь поправил колпачок и крикнул : « Ветер, Ветерок, ты почему сбил меня?»Ветерок засвистел в чёрных дубовых ветвях: -Это Туча виновата , она такая  нынче холодная , я что я замёрз и помчался к солнышку. Потому тебя и не заметил.</a:t>
            </a:r>
          </a:p>
          <a:p>
            <a:r>
              <a:rPr lang="ru-RU" sz="1200" dirty="0" smtClean="0"/>
              <a:t>-Гей-гей! -Что  было силы закричал Жёлудь Туче. -Туча, зачем ты сбила меня на землю.</a:t>
            </a:r>
          </a:p>
          <a:p>
            <a:r>
              <a:rPr lang="ru-RU" sz="1200" dirty="0" smtClean="0"/>
              <a:t>Однако чёрная туча молчала .А из неё сыпался белый Снежок.</a:t>
            </a:r>
          </a:p>
          <a:p>
            <a:r>
              <a:rPr lang="ru-RU" sz="1200" dirty="0" smtClean="0"/>
              <a:t>-Почему ты сбила меня, Туча?- не унимался. А Снежок сеялся, сеялся, уже и шапочка Жёлудя исчезла в белых пушистых снежинках, уже голоса Жёлудя не стало слышно. Всё умолкло в снеговом сне…</a:t>
            </a:r>
          </a:p>
          <a:p>
            <a:r>
              <a:rPr lang="ru-RU" sz="1200" dirty="0" smtClean="0"/>
              <a:t>Гудели вьюги, перекидывая снежные сугробы. Но Жёлудь не слышал этого, он крепко спал. А когда он наконец проснулся, то снега уже не было. И ветра не было. И дождик не капал. Желудь глянул на небо:</a:t>
            </a:r>
          </a:p>
          <a:p>
            <a:r>
              <a:rPr lang="ru-RU" sz="1200" dirty="0" smtClean="0"/>
              <a:t>-Эй, Туча, почему ты сбила меня с ветки отца моего Дуба </a:t>
            </a:r>
            <a:r>
              <a:rPr lang="ru-RU" sz="1200" dirty="0" err="1" smtClean="0"/>
              <a:t>Дубыча</a:t>
            </a:r>
            <a:r>
              <a:rPr lang="ru-RU" sz="1200" dirty="0" smtClean="0"/>
              <a:t>?</a:t>
            </a:r>
          </a:p>
          <a:p>
            <a:r>
              <a:rPr lang="ru-RU" sz="1200" dirty="0" smtClean="0"/>
              <a:t>Однако Туча спокойно плыла в </a:t>
            </a:r>
            <a:r>
              <a:rPr lang="ru-RU" sz="1200" dirty="0" err="1" smtClean="0"/>
              <a:t>голубом</a:t>
            </a:r>
            <a:r>
              <a:rPr lang="ru-RU" sz="1200" dirty="0" smtClean="0"/>
              <a:t> небе. Из-за неё выглянуло Солнышко и улыбнулось:</a:t>
            </a:r>
          </a:p>
          <a:p>
            <a:r>
              <a:rPr lang="ru-RU" sz="1200" dirty="0" smtClean="0"/>
              <a:t>-Это уже совсем не та Туча. И ты уже не Желудь, а Росток! И со временем тоже станешь дубом-большим и сильным. И поклонись за это Дождю, Ветру, Туче, Снегу, да  еще теплой  Весне!!! </a:t>
            </a:r>
            <a:endParaRPr lang="ru-RU" sz="120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7166"/>
            <a:ext cx="435771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4043362" cy="58404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52"/>
            <a:ext cx="435771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4284661" cy="642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Наш  ДОМ---ЗЕМЛЯ!!!</a:t>
            </a:r>
            <a:br>
              <a:rPr lang="ru-RU" sz="1600" dirty="0" smtClean="0"/>
            </a:br>
            <a:r>
              <a:rPr lang="ru-RU" sz="1400" dirty="0" smtClean="0"/>
              <a:t>Подборка  игрового и справочного  материала для детей дошкольного возраста  по экологическому воспитанию в летний  период</a:t>
            </a:r>
            <a:endParaRPr lang="ru-RU" sz="1400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 numCol="2">
            <a:normAutofit fontScale="25000" lnSpcReduction="20000"/>
          </a:bodyPr>
          <a:lstStyle/>
          <a:p>
            <a:pPr>
              <a:buNone/>
            </a:pPr>
            <a:r>
              <a:rPr lang="ru-RU" sz="5600" b="1" dirty="0" smtClean="0"/>
              <a:t>              Игры и упражнения </a:t>
            </a:r>
            <a:endParaRPr lang="ru-RU" sz="5600" dirty="0" smtClean="0"/>
          </a:p>
          <a:p>
            <a:pPr lvl="0"/>
            <a:r>
              <a:rPr lang="ru-RU" sz="5600" b="1" dirty="0" smtClean="0"/>
              <a:t>Конкурсы ,загадки</a:t>
            </a:r>
          </a:p>
          <a:p>
            <a:pPr lvl="0"/>
            <a:endParaRPr lang="ru-RU" sz="5600" dirty="0" smtClean="0"/>
          </a:p>
          <a:p>
            <a:r>
              <a:rPr lang="ru-RU" sz="5600" b="1" dirty="0" smtClean="0"/>
              <a:t> </a:t>
            </a:r>
            <a:r>
              <a:rPr lang="ru-RU" sz="5600" i="1" dirty="0" smtClean="0"/>
              <a:t>Вопрос: что же такое окружающая среда?</a:t>
            </a:r>
          </a:p>
          <a:p>
            <a:endParaRPr lang="ru-RU" sz="5600" dirty="0" smtClean="0"/>
          </a:p>
          <a:p>
            <a:r>
              <a:rPr lang="ru-RU" sz="5600" b="1" i="1" dirty="0" smtClean="0"/>
              <a:t> </a:t>
            </a:r>
            <a:r>
              <a:rPr lang="ru-RU" sz="5600" dirty="0" smtClean="0"/>
              <a:t>Все - от тополя у забора </a:t>
            </a:r>
          </a:p>
          <a:p>
            <a:r>
              <a:rPr lang="ru-RU" sz="5600" dirty="0" smtClean="0"/>
              <a:t>До большого темного бора </a:t>
            </a:r>
          </a:p>
          <a:p>
            <a:r>
              <a:rPr lang="ru-RU" sz="5600" dirty="0" smtClean="0"/>
              <a:t>И от озера до пруда - </a:t>
            </a:r>
          </a:p>
          <a:p>
            <a:r>
              <a:rPr lang="ru-RU" sz="5600" dirty="0" smtClean="0"/>
              <a:t>Окружающая среда. </a:t>
            </a:r>
          </a:p>
          <a:p>
            <a:r>
              <a:rPr lang="ru-RU" sz="5600" dirty="0" smtClean="0"/>
              <a:t>А еще и медведь, и лось, </a:t>
            </a:r>
          </a:p>
          <a:p>
            <a:r>
              <a:rPr lang="ru-RU" sz="5600" dirty="0" smtClean="0"/>
              <a:t>И котенок Васька, небось? </a:t>
            </a:r>
          </a:p>
          <a:p>
            <a:r>
              <a:rPr lang="ru-RU" sz="5600" dirty="0" smtClean="0"/>
              <a:t>Даже муха - вот это да! - </a:t>
            </a:r>
          </a:p>
          <a:p>
            <a:r>
              <a:rPr lang="ru-RU" sz="5600" dirty="0" smtClean="0"/>
              <a:t>Окружающая среда. </a:t>
            </a:r>
          </a:p>
          <a:p>
            <a:r>
              <a:rPr lang="ru-RU" sz="5600" dirty="0" smtClean="0"/>
              <a:t>Я люблю на озере тишь </a:t>
            </a:r>
          </a:p>
          <a:p>
            <a:r>
              <a:rPr lang="ru-RU" sz="5600" dirty="0" smtClean="0"/>
              <a:t>И в саду отражение крыш, </a:t>
            </a:r>
          </a:p>
          <a:p>
            <a:r>
              <a:rPr lang="ru-RU" sz="5600" dirty="0" smtClean="0"/>
              <a:t>Брать чернику люблю в лесу, </a:t>
            </a:r>
          </a:p>
          <a:p>
            <a:r>
              <a:rPr lang="ru-RU" sz="5600" dirty="0" smtClean="0"/>
              <a:t>Барсука люблю и лису. </a:t>
            </a:r>
          </a:p>
          <a:p>
            <a:r>
              <a:rPr lang="ru-RU" sz="5600" dirty="0" smtClean="0"/>
              <a:t>Я люблю тебя навсегда, </a:t>
            </a:r>
          </a:p>
          <a:p>
            <a:r>
              <a:rPr lang="ru-RU" sz="5600" dirty="0" smtClean="0"/>
              <a:t>Окружающая среда!            </a:t>
            </a:r>
            <a:r>
              <a:rPr lang="ru-RU" sz="5600" i="1" dirty="0" smtClean="0"/>
              <a:t>Л. Фадеева </a:t>
            </a:r>
            <a:endParaRPr lang="ru-RU" sz="5600" dirty="0" smtClean="0"/>
          </a:p>
          <a:p>
            <a:r>
              <a:rPr lang="ru-RU" sz="5600" dirty="0" smtClean="0"/>
              <a:t> </a:t>
            </a:r>
          </a:p>
          <a:p>
            <a:r>
              <a:rPr lang="ru-RU" sz="5600" b="1" dirty="0" smtClean="0"/>
              <a:t>Конкурс "Что это?". </a:t>
            </a:r>
            <a:endParaRPr lang="ru-RU" sz="5600" dirty="0" smtClean="0"/>
          </a:p>
          <a:p>
            <a:r>
              <a:rPr lang="ru-RU" sz="5600" i="1" dirty="0" smtClean="0"/>
              <a:t>Ведущий делит детей на команды, которые  получают равное число гербарных листов. По сигналу ведущего классифицируют их, раскладывая под изображениями дерева, куста и травы. Побеждает команда, выполнившая задание быстро и правильно. </a:t>
            </a:r>
            <a:endParaRPr lang="ru-RU" sz="5600" dirty="0" smtClean="0"/>
          </a:p>
          <a:p>
            <a:r>
              <a:rPr lang="ru-RU" sz="5600" dirty="0" smtClean="0"/>
              <a:t> </a:t>
            </a:r>
          </a:p>
          <a:p>
            <a:r>
              <a:rPr lang="ru-RU" sz="5600" b="1" dirty="0" smtClean="0"/>
              <a:t>Конкурс "Отгадай загадку". </a:t>
            </a:r>
            <a:endParaRPr lang="ru-RU" sz="5600" dirty="0" smtClean="0"/>
          </a:p>
          <a:p>
            <a:r>
              <a:rPr lang="ru-RU" sz="5600" dirty="0" smtClean="0"/>
              <a:t>Летом шубу надевает, а зимой ее снимает. </a:t>
            </a:r>
            <a:r>
              <a:rPr lang="ru-RU" sz="5600" i="1" dirty="0" smtClean="0"/>
              <a:t>(Лес.) </a:t>
            </a:r>
            <a:endParaRPr lang="ru-RU" sz="5600" dirty="0" smtClean="0"/>
          </a:p>
          <a:p>
            <a:r>
              <a:rPr lang="ru-RU" sz="5600" dirty="0" smtClean="0"/>
              <a:t>Стоит в белой одежде, свесив сережки. </a:t>
            </a:r>
            <a:r>
              <a:rPr lang="ru-RU" sz="5600" i="1" dirty="0" smtClean="0"/>
              <a:t>(Береза.) </a:t>
            </a:r>
            <a:endParaRPr lang="ru-RU" sz="5600" dirty="0" smtClean="0"/>
          </a:p>
          <a:p>
            <a:r>
              <a:rPr lang="ru-RU" sz="5600" dirty="0" smtClean="0"/>
              <a:t>Маленький Иван - костяной кафтан. </a:t>
            </a:r>
            <a:r>
              <a:rPr lang="ru-RU" sz="5600" i="1" dirty="0" smtClean="0"/>
              <a:t>(Орех.) </a:t>
            </a:r>
            <a:endParaRPr lang="ru-RU" sz="5600" dirty="0" smtClean="0"/>
          </a:p>
          <a:p>
            <a:r>
              <a:rPr lang="ru-RU" sz="5600" dirty="0" smtClean="0"/>
              <a:t>Три сестры похожи, </a:t>
            </a:r>
          </a:p>
          <a:p>
            <a:r>
              <a:rPr lang="ru-RU" sz="5600" dirty="0" smtClean="0"/>
              <a:t>но разные по цвету кожи: </a:t>
            </a:r>
          </a:p>
          <a:p>
            <a:r>
              <a:rPr lang="ru-RU" sz="5600" dirty="0" smtClean="0"/>
              <a:t>одна - белянка, </a:t>
            </a:r>
          </a:p>
          <a:p>
            <a:r>
              <a:rPr lang="ru-RU" sz="5600" dirty="0" smtClean="0"/>
              <a:t>другая - смуглянка,</a:t>
            </a:r>
          </a:p>
          <a:p>
            <a:r>
              <a:rPr lang="ru-RU" sz="5600" dirty="0" smtClean="0"/>
              <a:t>а третья - румянка. </a:t>
            </a:r>
            <a:r>
              <a:rPr lang="ru-RU" sz="5600" i="1" dirty="0" smtClean="0"/>
              <a:t>(Смородина.) </a:t>
            </a:r>
            <a:endParaRPr lang="ru-RU" sz="5600" dirty="0" smtClean="0"/>
          </a:p>
          <a:p>
            <a:r>
              <a:rPr lang="ru-RU" sz="5600" dirty="0" smtClean="0"/>
              <a:t>Кругло и гладко, красно и сладко. </a:t>
            </a:r>
          </a:p>
          <a:p>
            <a:r>
              <a:rPr lang="ru-RU" sz="5600" dirty="0" smtClean="0"/>
              <a:t>Ел - плевался, но довольно остался. </a:t>
            </a:r>
            <a:r>
              <a:rPr lang="ru-RU" sz="5600" i="1" dirty="0" smtClean="0"/>
              <a:t>(Вишня.) </a:t>
            </a:r>
            <a:endParaRPr lang="ru-RU" sz="5600" dirty="0" smtClean="0"/>
          </a:p>
          <a:p>
            <a:r>
              <a:rPr lang="ru-RU" sz="5600" dirty="0" smtClean="0"/>
              <a:t>Летом рад я свежей ягоде медвежьей, </a:t>
            </a:r>
          </a:p>
          <a:p>
            <a:r>
              <a:rPr lang="ru-RU" sz="5600" dirty="0" smtClean="0"/>
              <a:t>а сушенная в запас, лечит от простуды нас </a:t>
            </a:r>
            <a:r>
              <a:rPr lang="ru-RU" sz="5600" i="1" dirty="0" smtClean="0"/>
              <a:t>. (Малина.) </a:t>
            </a:r>
            <a:endParaRPr lang="ru-RU" sz="5600" dirty="0" smtClean="0"/>
          </a:p>
          <a:p>
            <a:r>
              <a:rPr lang="ru-RU" sz="5600" dirty="0" smtClean="0"/>
              <a:t>Кто говорит: приятно мое кушанье, сладок плод моих трудов? </a:t>
            </a:r>
            <a:r>
              <a:rPr lang="ru-RU" sz="5600" i="1" dirty="0" smtClean="0"/>
              <a:t>(Пчела.) </a:t>
            </a:r>
            <a:endParaRPr lang="ru-RU" sz="5600" dirty="0" smtClean="0"/>
          </a:p>
          <a:p>
            <a:r>
              <a:rPr lang="ru-RU" sz="5600" dirty="0" smtClean="0"/>
              <a:t>Нашумела, нагремела, все промыла и ушла. </a:t>
            </a:r>
          </a:p>
          <a:p>
            <a:r>
              <a:rPr lang="ru-RU" sz="5600" dirty="0" smtClean="0"/>
              <a:t>И сады, и огороды всей округи полила. </a:t>
            </a:r>
            <a:r>
              <a:rPr lang="ru-RU" sz="5600" i="1" dirty="0" smtClean="0"/>
              <a:t>(Гроза.) </a:t>
            </a:r>
            <a:endParaRPr lang="ru-RU" sz="5600" dirty="0" smtClean="0"/>
          </a:p>
          <a:p>
            <a:r>
              <a:rPr lang="ru-RU" sz="5600" dirty="0" smtClean="0"/>
              <a:t>Домик едет по травинке, объезжает все росинки. </a:t>
            </a:r>
            <a:r>
              <a:rPr lang="ru-RU" sz="5600" i="1" dirty="0" smtClean="0"/>
              <a:t>(Улитка.) </a:t>
            </a:r>
            <a:endParaRPr lang="ru-RU" sz="5600" dirty="0" smtClean="0"/>
          </a:p>
          <a:p>
            <a:r>
              <a:rPr lang="ru-RU" sz="5600" dirty="0" smtClean="0"/>
              <a:t>Что за чудо по дороге - голова торчит да ноги </a:t>
            </a:r>
            <a:r>
              <a:rPr lang="ru-RU" sz="5600" i="1" dirty="0" smtClean="0"/>
              <a:t>. (Черепаха.) </a:t>
            </a:r>
            <a:endParaRPr lang="ru-RU" sz="5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500858"/>
          </a:xfrm>
        </p:spPr>
        <p:txBody>
          <a:bodyPr numCol="2">
            <a:noAutofit/>
          </a:bodyPr>
          <a:lstStyle/>
          <a:p>
            <a:r>
              <a:rPr lang="ru-RU" sz="1300" dirty="0" smtClean="0"/>
              <a:t>Тоньше его пряжи не найдешь в продаже </a:t>
            </a:r>
            <a:r>
              <a:rPr lang="ru-RU" sz="1300" i="1" dirty="0" smtClean="0"/>
              <a:t>. (Паук.) </a:t>
            </a:r>
            <a:endParaRPr lang="ru-RU" sz="1300" dirty="0" smtClean="0"/>
          </a:p>
          <a:p>
            <a:r>
              <a:rPr lang="ru-RU" sz="1300" dirty="0" smtClean="0"/>
              <a:t>Золотист он и усат, в ста кармашках сто ребят </a:t>
            </a:r>
            <a:r>
              <a:rPr lang="ru-RU" sz="1300" i="1" dirty="0" smtClean="0"/>
              <a:t>. (Колос.) </a:t>
            </a:r>
            <a:endParaRPr lang="ru-RU" sz="1300" dirty="0" smtClean="0"/>
          </a:p>
          <a:p>
            <a:r>
              <a:rPr lang="ru-RU" sz="1300" dirty="0" smtClean="0"/>
              <a:t>Платье потерялось, а пуговки остались.</a:t>
            </a:r>
          </a:p>
          <a:p>
            <a:r>
              <a:rPr lang="ru-RU" sz="1300" i="1" dirty="0" smtClean="0"/>
              <a:t>(Рябина.) </a:t>
            </a:r>
            <a:endParaRPr lang="ru-RU" sz="1300" dirty="0" smtClean="0"/>
          </a:p>
          <a:p>
            <a:r>
              <a:rPr lang="ru-RU" sz="1300" dirty="0" smtClean="0"/>
              <a:t>Как сообщает пресса, </a:t>
            </a:r>
          </a:p>
          <a:p>
            <a:pPr>
              <a:buNone/>
            </a:pPr>
            <a:r>
              <a:rPr lang="ru-RU" sz="1300" dirty="0" smtClean="0"/>
              <a:t>         Живут они без леса. </a:t>
            </a:r>
          </a:p>
          <a:p>
            <a:pPr>
              <a:buNone/>
            </a:pPr>
            <a:r>
              <a:rPr lang="ru-RU" sz="1300" dirty="0" smtClean="0"/>
              <a:t>         Один на голой льдине, </a:t>
            </a:r>
          </a:p>
          <a:p>
            <a:pPr>
              <a:buNone/>
            </a:pPr>
            <a:r>
              <a:rPr lang="ru-RU" sz="1300" dirty="0" smtClean="0"/>
              <a:t>         Где вьюги и мороз, </a:t>
            </a:r>
          </a:p>
          <a:p>
            <a:pPr>
              <a:buNone/>
            </a:pPr>
            <a:r>
              <a:rPr lang="ru-RU" sz="1300" dirty="0" smtClean="0"/>
              <a:t>         Где меда нет в помине, </a:t>
            </a:r>
          </a:p>
          <a:p>
            <a:pPr>
              <a:buNone/>
            </a:pPr>
            <a:r>
              <a:rPr lang="ru-RU" sz="1300" dirty="0" smtClean="0"/>
              <a:t>         Ромашек и стрекоз. ( </a:t>
            </a:r>
            <a:r>
              <a:rPr lang="ru-RU" sz="1300" i="1" dirty="0" smtClean="0"/>
              <a:t>Белые медведи.) </a:t>
            </a:r>
            <a:endParaRPr lang="ru-RU" sz="1300" dirty="0" smtClean="0"/>
          </a:p>
          <a:p>
            <a:pPr>
              <a:buNone/>
            </a:pPr>
            <a:r>
              <a:rPr lang="ru-RU" sz="1300" dirty="0" smtClean="0"/>
              <a:t>        Подрастала, - хвост растила, </a:t>
            </a:r>
          </a:p>
          <a:p>
            <a:pPr>
              <a:buNone/>
            </a:pPr>
            <a:r>
              <a:rPr lang="ru-RU" sz="1300" dirty="0" smtClean="0"/>
              <a:t>         Платье темное носила, </a:t>
            </a:r>
          </a:p>
          <a:p>
            <a:pPr>
              <a:buNone/>
            </a:pPr>
            <a:r>
              <a:rPr lang="ru-RU" sz="1300" dirty="0" smtClean="0"/>
              <a:t>         Подросла, - зеленой стала, </a:t>
            </a:r>
          </a:p>
          <a:p>
            <a:pPr>
              <a:buNone/>
            </a:pPr>
            <a:r>
              <a:rPr lang="ru-RU" sz="1300" dirty="0" smtClean="0"/>
              <a:t>         Хвост на весла поменяла. </a:t>
            </a:r>
            <a:r>
              <a:rPr lang="ru-RU" sz="1300" i="1" dirty="0" smtClean="0"/>
              <a:t>(Лягушка.) </a:t>
            </a:r>
            <a:endParaRPr lang="ru-RU" sz="1300" dirty="0" smtClean="0"/>
          </a:p>
          <a:p>
            <a:r>
              <a:rPr lang="ru-RU" sz="1300" b="1" dirty="0" smtClean="0"/>
              <a:t>Кого мы будем изображать, попытайтесь отгадать</a:t>
            </a:r>
            <a:r>
              <a:rPr lang="ru-RU" sz="1300" i="1" dirty="0" smtClean="0"/>
              <a:t>. </a:t>
            </a:r>
            <a:endParaRPr lang="ru-RU" sz="1300" dirty="0" smtClean="0"/>
          </a:p>
          <a:p>
            <a:r>
              <a:rPr lang="ru-RU" sz="1300" dirty="0" smtClean="0"/>
              <a:t> У болотной мягкой кочки, </a:t>
            </a:r>
          </a:p>
          <a:p>
            <a:pPr>
              <a:buNone/>
            </a:pPr>
            <a:r>
              <a:rPr lang="ru-RU" sz="1300" dirty="0" smtClean="0"/>
              <a:t>         Под зелеными листочками, </a:t>
            </a:r>
          </a:p>
          <a:p>
            <a:pPr>
              <a:buNone/>
            </a:pPr>
            <a:r>
              <a:rPr lang="ru-RU" sz="1300" dirty="0" smtClean="0"/>
              <a:t>         Притаилась </a:t>
            </a:r>
            <a:r>
              <a:rPr lang="ru-RU" sz="1300" dirty="0" err="1" smtClean="0"/>
              <a:t>попрыгушка</a:t>
            </a:r>
            <a:r>
              <a:rPr lang="ru-RU" sz="1300" dirty="0" smtClean="0"/>
              <a:t>, </a:t>
            </a:r>
          </a:p>
          <a:p>
            <a:pPr>
              <a:buNone/>
            </a:pPr>
            <a:r>
              <a:rPr lang="ru-RU" sz="1300" dirty="0" smtClean="0"/>
              <a:t>         Пучеглазая</a:t>
            </a:r>
            <a:r>
              <a:rPr lang="ru-RU" sz="1300" i="1" dirty="0" smtClean="0"/>
              <a:t> (Лягушка). </a:t>
            </a:r>
          </a:p>
          <a:p>
            <a:pPr>
              <a:buNone/>
            </a:pPr>
            <a:r>
              <a:rPr lang="ru-RU" sz="1300" i="1" dirty="0" smtClean="0"/>
              <a:t>     (Дети прыжками на 2 ногах преодолевают полосу препятствий из обручей и маленьких кубов. </a:t>
            </a:r>
            <a:endParaRPr lang="ru-RU" sz="1300" dirty="0" smtClean="0"/>
          </a:p>
          <a:p>
            <a:r>
              <a:rPr lang="ru-RU" sz="1300" dirty="0" smtClean="0"/>
              <a:t> Какие свечи не горят на ели </a:t>
            </a:r>
            <a:r>
              <a:rPr lang="ru-RU" sz="1300" i="1" dirty="0" smtClean="0"/>
              <a:t>(Шишки). </a:t>
            </a:r>
            <a:endParaRPr lang="ru-RU" sz="1300" dirty="0" smtClean="0"/>
          </a:p>
          <a:p>
            <a:pPr>
              <a:buNone/>
            </a:pPr>
            <a:r>
              <a:rPr lang="ru-RU" sz="1300" dirty="0" smtClean="0"/>
              <a:t>         Под землею он живет, </a:t>
            </a:r>
          </a:p>
          <a:p>
            <a:pPr>
              <a:buNone/>
            </a:pPr>
            <a:r>
              <a:rPr lang="ru-RU" sz="1300" dirty="0" smtClean="0"/>
              <a:t>        Червяков, жучков жует. </a:t>
            </a:r>
            <a:r>
              <a:rPr lang="ru-RU" sz="1300" i="1" dirty="0" smtClean="0"/>
              <a:t>(Крот). </a:t>
            </a:r>
          </a:p>
          <a:p>
            <a:pPr>
              <a:buNone/>
            </a:pPr>
            <a:r>
              <a:rPr lang="ru-RU" sz="1300" dirty="0" smtClean="0"/>
              <a:t> </a:t>
            </a:r>
          </a:p>
          <a:p>
            <a:r>
              <a:rPr lang="ru-RU" sz="1300" dirty="0" smtClean="0"/>
              <a:t>Волосата, зелена, </a:t>
            </a:r>
          </a:p>
          <a:p>
            <a:pPr>
              <a:buNone/>
            </a:pPr>
            <a:r>
              <a:rPr lang="ru-RU" sz="1300" dirty="0" smtClean="0"/>
              <a:t>         В листья прячется она, </a:t>
            </a:r>
          </a:p>
          <a:p>
            <a:pPr>
              <a:buNone/>
            </a:pPr>
            <a:r>
              <a:rPr lang="ru-RU" sz="1300" dirty="0" smtClean="0"/>
              <a:t>         Хоть и много ножек, </a:t>
            </a:r>
          </a:p>
          <a:p>
            <a:pPr>
              <a:buNone/>
            </a:pPr>
            <a:r>
              <a:rPr lang="ru-RU" sz="1300" dirty="0" smtClean="0"/>
              <a:t>         Бегать все равно не может. </a:t>
            </a:r>
            <a:r>
              <a:rPr lang="ru-RU" sz="1300" i="1" dirty="0" smtClean="0"/>
              <a:t>(Гусеница). </a:t>
            </a:r>
            <a:endParaRPr lang="ru-RU" sz="1300" dirty="0" smtClean="0"/>
          </a:p>
          <a:p>
            <a:r>
              <a:rPr lang="ru-RU" sz="1300" b="1" u="sng" dirty="0" smtClean="0"/>
              <a:t>Игра “Гусеница</a:t>
            </a:r>
            <a:r>
              <a:rPr lang="ru-RU" sz="1300" b="1" i="1" u="sng" dirty="0" smtClean="0"/>
              <a:t>”:</a:t>
            </a:r>
            <a:r>
              <a:rPr lang="ru-RU" sz="1300" i="1" dirty="0" smtClean="0"/>
              <a:t> Построение: в затылок друг другу, стоя на одной ноге. Другую, согнутую в колене, держит рукой ; свободной рукой все держатся за длинную веревку. По сигналу две "гусеницы" прыжками двигаются, кто быстрее, к финишу. </a:t>
            </a:r>
            <a:endParaRPr lang="ru-RU" sz="1300" dirty="0" smtClean="0"/>
          </a:p>
          <a:p>
            <a:r>
              <a:rPr lang="ru-RU" sz="1300" dirty="0" smtClean="0"/>
              <a:t> </a:t>
            </a:r>
            <a:r>
              <a:rPr lang="ru-RU" sz="1300" b="1" dirty="0" smtClean="0"/>
              <a:t>Отгадайте, о ком загадка, и сложите это животное из геометрических фигур. </a:t>
            </a:r>
          </a:p>
          <a:p>
            <a:r>
              <a:rPr lang="ru-RU" sz="1300" dirty="0" smtClean="0"/>
              <a:t>Трав копытами касаясь, </a:t>
            </a:r>
          </a:p>
          <a:p>
            <a:pPr>
              <a:buNone/>
            </a:pPr>
            <a:r>
              <a:rPr lang="ru-RU" sz="1300" dirty="0" smtClean="0"/>
              <a:t>         Ходит по лесу красавец. </a:t>
            </a:r>
          </a:p>
          <a:p>
            <a:pPr>
              <a:buNone/>
            </a:pPr>
            <a:r>
              <a:rPr lang="ru-RU" sz="1300" dirty="0" smtClean="0"/>
              <a:t>         Ходит смело и легко, </a:t>
            </a:r>
          </a:p>
          <a:p>
            <a:pPr>
              <a:buNone/>
            </a:pPr>
            <a:r>
              <a:rPr lang="ru-RU" sz="1300" dirty="0" smtClean="0"/>
              <a:t>         Рога, раскинув широко. </a:t>
            </a:r>
            <a:r>
              <a:rPr lang="ru-RU" sz="1300" i="1" dirty="0" smtClean="0"/>
              <a:t>(Лось). </a:t>
            </a:r>
            <a:endParaRPr lang="ru-RU" sz="1300" dirty="0" smtClean="0"/>
          </a:p>
          <a:p>
            <a:r>
              <a:rPr lang="ru-RU" sz="1300" dirty="0" smtClean="0"/>
              <a:t>Высоко голову задрав, </a:t>
            </a:r>
          </a:p>
          <a:p>
            <a:pPr>
              <a:buNone/>
            </a:pPr>
            <a:r>
              <a:rPr lang="ru-RU" sz="1300" dirty="0" smtClean="0"/>
              <a:t>         Выходит к нам </a:t>
            </a:r>
          </a:p>
          <a:p>
            <a:pPr>
              <a:buNone/>
            </a:pPr>
            <a:r>
              <a:rPr lang="ru-RU" sz="1300" dirty="0" smtClean="0"/>
              <a:t>         Пятнистый граф </a:t>
            </a:r>
            <a:r>
              <a:rPr lang="ru-RU" sz="1300" i="1" dirty="0" smtClean="0"/>
              <a:t>. (Жираф </a:t>
            </a:r>
            <a:r>
              <a:rPr lang="ru-RU" sz="1300" dirty="0" smtClean="0"/>
              <a:t>).  </a:t>
            </a:r>
          </a:p>
          <a:p>
            <a:r>
              <a:rPr lang="ru-RU" sz="1300" dirty="0" smtClean="0"/>
              <a:t>На большой цветной ковер </a:t>
            </a:r>
          </a:p>
          <a:p>
            <a:pPr>
              <a:buNone/>
            </a:pPr>
            <a:r>
              <a:rPr lang="ru-RU" sz="1300" dirty="0" smtClean="0"/>
              <a:t>         Села эскадрилья. </a:t>
            </a:r>
          </a:p>
          <a:p>
            <a:pPr>
              <a:buNone/>
            </a:pPr>
            <a:r>
              <a:rPr lang="ru-RU" sz="1300" dirty="0" smtClean="0"/>
              <a:t>         То раскроет, то закроет </a:t>
            </a:r>
          </a:p>
          <a:p>
            <a:pPr>
              <a:buNone/>
            </a:pPr>
            <a:r>
              <a:rPr lang="ru-RU" sz="1300" dirty="0" smtClean="0"/>
              <a:t>         Расписные крылья </a:t>
            </a:r>
            <a:r>
              <a:rPr lang="ru-RU" sz="1300" i="1" dirty="0" smtClean="0"/>
              <a:t>. (Бабочка). </a:t>
            </a:r>
            <a:endParaRPr lang="ru-RU" sz="1300" dirty="0" smtClean="0"/>
          </a:p>
          <a:p>
            <a:r>
              <a:rPr lang="ru-RU" sz="1300" dirty="0" smtClean="0"/>
              <a:t> На ромашку у ворот </a:t>
            </a:r>
          </a:p>
          <a:p>
            <a:pPr>
              <a:buNone/>
            </a:pPr>
            <a:r>
              <a:rPr lang="ru-RU" sz="1300" dirty="0" smtClean="0"/>
              <a:t>         Опустился вертолет. </a:t>
            </a:r>
          </a:p>
          <a:p>
            <a:r>
              <a:rPr lang="ru-RU" sz="1300" dirty="0" smtClean="0"/>
              <a:t>Золотистые глаза - </a:t>
            </a:r>
          </a:p>
          <a:p>
            <a:pPr>
              <a:buNone/>
            </a:pPr>
            <a:r>
              <a:rPr lang="ru-RU" sz="1300" dirty="0" smtClean="0"/>
              <a:t>         Кто же это? </a:t>
            </a:r>
            <a:r>
              <a:rPr lang="ru-RU" sz="1300" i="1" dirty="0" smtClean="0"/>
              <a:t>(Стрекоза). </a:t>
            </a:r>
            <a:endParaRPr lang="ru-RU" sz="13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28"/>
            <a:ext cx="8429684" cy="635798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buNone/>
            </a:pPr>
            <a:r>
              <a:rPr lang="ru-RU" i="1" dirty="0" smtClean="0"/>
              <a:t> </a:t>
            </a:r>
            <a:r>
              <a:rPr lang="ru-RU" sz="1400" b="1" dirty="0" smtClean="0"/>
              <a:t>"Вкусный" конкурс!</a:t>
            </a:r>
            <a:r>
              <a:rPr lang="ru-RU" sz="1400" dirty="0" smtClean="0"/>
              <a:t> Отгадайте, закрыв глаза, на вкус: что это? </a:t>
            </a:r>
          </a:p>
          <a:p>
            <a:r>
              <a:rPr lang="ru-RU" sz="1400" i="1" dirty="0" smtClean="0"/>
              <a:t>Участвуют все. Детям предлагается попробовать свежие фрукты и овощи, консервированные продукты. </a:t>
            </a:r>
            <a:endParaRPr lang="ru-RU" sz="1400" dirty="0" smtClean="0"/>
          </a:p>
          <a:p>
            <a:r>
              <a:rPr lang="ru-RU" sz="1400" b="1" dirty="0" smtClean="0"/>
              <a:t>Ребенок. </a:t>
            </a:r>
            <a:endParaRPr lang="ru-RU" sz="1400" dirty="0" smtClean="0"/>
          </a:p>
          <a:p>
            <a:r>
              <a:rPr lang="ru-RU" sz="1400" dirty="0" smtClean="0"/>
              <a:t>Мы хотим, чтоб птицы пели, </a:t>
            </a:r>
          </a:p>
          <a:p>
            <a:r>
              <a:rPr lang="ru-RU" sz="1400" dirty="0" smtClean="0"/>
              <a:t>Чтоб вокруг леса шумели, </a:t>
            </a:r>
          </a:p>
          <a:p>
            <a:r>
              <a:rPr lang="ru-RU" sz="1400" dirty="0" smtClean="0"/>
              <a:t>Чтобы были </a:t>
            </a:r>
            <a:r>
              <a:rPr lang="ru-RU" sz="1400" dirty="0" err="1" smtClean="0"/>
              <a:t>голубыми</a:t>
            </a:r>
            <a:r>
              <a:rPr lang="ru-RU" sz="1400" dirty="0" smtClean="0"/>
              <a:t> небеса, </a:t>
            </a:r>
          </a:p>
          <a:p>
            <a:r>
              <a:rPr lang="ru-RU" sz="1400" dirty="0" smtClean="0"/>
              <a:t>Чтобы речка серебрилась, </a:t>
            </a:r>
          </a:p>
          <a:p>
            <a:r>
              <a:rPr lang="ru-RU" sz="1400" dirty="0" smtClean="0"/>
              <a:t>Чтобы бабочка резвилась, </a:t>
            </a:r>
          </a:p>
          <a:p>
            <a:r>
              <a:rPr lang="ru-RU" sz="1400" dirty="0" smtClean="0"/>
              <a:t>И была на ягодах роса, </a:t>
            </a:r>
          </a:p>
          <a:p>
            <a:r>
              <a:rPr lang="ru-RU" sz="1400" dirty="0" smtClean="0"/>
              <a:t>Мы хотим, чтоб солнце горело, </a:t>
            </a:r>
          </a:p>
          <a:p>
            <a:r>
              <a:rPr lang="ru-RU" sz="1400" dirty="0" smtClean="0"/>
              <a:t>И березка зеленела. </a:t>
            </a:r>
          </a:p>
          <a:p>
            <a:r>
              <a:rPr lang="ru-RU" sz="1400" dirty="0" smtClean="0"/>
              <a:t>И под елкой жил смешной </a:t>
            </a:r>
          </a:p>
          <a:p>
            <a:r>
              <a:rPr lang="ru-RU" sz="1400" dirty="0" smtClean="0"/>
              <a:t>колючий ежик! </a:t>
            </a:r>
          </a:p>
          <a:p>
            <a:r>
              <a:rPr lang="ru-RU" sz="1400" dirty="0" smtClean="0"/>
              <a:t>Чтобы белочка скакала, </a:t>
            </a:r>
          </a:p>
          <a:p>
            <a:r>
              <a:rPr lang="ru-RU" sz="1400" dirty="0" smtClean="0"/>
              <a:t>Чтобы радуга сверкала, </a:t>
            </a:r>
          </a:p>
          <a:p>
            <a:r>
              <a:rPr lang="ru-RU" sz="1400" dirty="0" smtClean="0"/>
              <a:t>Чтобы летом лил веселый дождь!(</a:t>
            </a:r>
            <a:r>
              <a:rPr lang="ru-RU" sz="1400" dirty="0" err="1" smtClean="0"/>
              <a:t>Е.Карганова</a:t>
            </a:r>
            <a:r>
              <a:rPr lang="ru-RU" sz="1400" dirty="0" smtClean="0"/>
              <a:t>)</a:t>
            </a:r>
          </a:p>
          <a:p>
            <a:r>
              <a:rPr lang="ru-RU" sz="1400" b="1" dirty="0" smtClean="0"/>
              <a:t> </a:t>
            </a:r>
            <a:r>
              <a:rPr lang="ru-RU" sz="1400" dirty="0" smtClean="0"/>
              <a:t>Знаете ли вы, что на свете важнее всего? </a:t>
            </a:r>
          </a:p>
          <a:p>
            <a:pPr>
              <a:buNone/>
            </a:pPr>
            <a:r>
              <a:rPr lang="ru-RU" sz="1400" i="1" dirty="0" smtClean="0"/>
              <a:t>      Ведущий. Раздает детям нагрудные знаки с изображением солнца, воды, воздуха, (ветра), почвы, растения, насекомого, травоядного животного (зайца), хищного животного (волка), человека, микроба. Каждый ребенок говорит, что он самый важный в природе, и поясняет почему. 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Дети(поочередно):</a:t>
            </a:r>
          </a:p>
          <a:p>
            <a:pPr>
              <a:buNone/>
            </a:pPr>
            <a:r>
              <a:rPr lang="ru-RU" sz="1400" dirty="0" smtClean="0"/>
              <a:t>Я - солнышко, самое главное. Всем нужно тепло. </a:t>
            </a:r>
          </a:p>
          <a:p>
            <a:r>
              <a:rPr lang="ru-RU" sz="1400" dirty="0" smtClean="0"/>
              <a:t>Я - вода, главнее. Без меня вы погибнете от жажды. 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Я - воздух. Все живое дышит. Без меня не было бы жизни. Я - самый важный. </a:t>
            </a:r>
          </a:p>
          <a:p>
            <a:r>
              <a:rPr lang="ru-RU" sz="1400" dirty="0" smtClean="0"/>
              <a:t>Я - почва, я - самая важная. Пусть будут солнце, воздух и вода, но без меня ничего не вырастет. </a:t>
            </a:r>
          </a:p>
          <a:p>
            <a:r>
              <a:rPr lang="ru-RU" sz="1400" dirty="0" smtClean="0"/>
              <a:t>Я - растение - земли украшение. Я тебя главнее, я на тебе расту. </a:t>
            </a:r>
          </a:p>
          <a:p>
            <a:r>
              <a:rPr lang="ru-RU" sz="1400" dirty="0" smtClean="0"/>
              <a:t>Я - насекомое, я тебя опыляю. Без меня у тебя не будет семян! </a:t>
            </a:r>
          </a:p>
          <a:p>
            <a:r>
              <a:rPr lang="ru-RU" sz="1400" dirty="0" smtClean="0"/>
              <a:t>Я - заяц, травоядное животное, тебя, растение, съем. Значит, я важнее. </a:t>
            </a:r>
          </a:p>
          <a:p>
            <a:r>
              <a:rPr lang="ru-RU" sz="1400" dirty="0" smtClean="0"/>
              <a:t>Я - хищник, волк. Я на тебя охочусь. Я сильнее и важнее тебя. </a:t>
            </a:r>
          </a:p>
          <a:p>
            <a:r>
              <a:rPr lang="ru-RU" sz="1400" dirty="0" smtClean="0"/>
              <a:t>Я - человек. Могу управлять водой и вечером, распахать землю, посадить растение, разводить животных. А на тебя, волк, могу охотиться. </a:t>
            </a:r>
          </a:p>
          <a:p>
            <a:r>
              <a:rPr lang="ru-RU" sz="1400" dirty="0" smtClean="0"/>
              <a:t>Я - микроб. Если ты, человек, не вымоешь руки, то заболеешь. Значит, я главный! </a:t>
            </a:r>
          </a:p>
          <a:p>
            <a:r>
              <a:rPr lang="ru-RU" sz="1400" dirty="0" smtClean="0"/>
              <a:t>Не хвались, микроб. Солнце, свежий воздух и чистая вода тебя победят! (Образуют  круг)</a:t>
            </a:r>
          </a:p>
          <a:p>
            <a:pPr>
              <a:buNone/>
            </a:pPr>
            <a:r>
              <a:rPr lang="ru-RU" sz="1400" b="1" dirty="0" smtClean="0"/>
              <a:t>Дети </a:t>
            </a:r>
            <a:r>
              <a:rPr lang="ru-RU" sz="1400" i="1" dirty="0" smtClean="0"/>
              <a:t>(хором). </a:t>
            </a:r>
            <a:r>
              <a:rPr lang="ru-RU" sz="1400" dirty="0" smtClean="0"/>
              <a:t>Все связано со всем! </a:t>
            </a:r>
          </a:p>
          <a:p>
            <a:r>
              <a:rPr lang="ru-RU" sz="1400" dirty="0" smtClean="0"/>
              <a:t> Это один из главных законов экологии - науки, которая изучает, как человек и природа влияют друг на друга и что нужно делать, чтобы сохранить природы</a:t>
            </a:r>
            <a:r>
              <a:rPr lang="ru-RU" sz="1200" dirty="0" smtClean="0"/>
              <a:t>.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Autofit/>
          </a:bodyPr>
          <a:lstStyle/>
          <a:p>
            <a:r>
              <a:rPr lang="ru-RU" sz="1600" b="1" i="1" dirty="0" smtClean="0"/>
              <a:t>«Человек  стал человеком, когда услышал шепот  листьев  и песню кузнечика, журчание  весеннего  ручья…».</a:t>
            </a:r>
            <a:br>
              <a:rPr lang="ru-RU" sz="1600" b="1" i="1" dirty="0" smtClean="0"/>
            </a:br>
            <a:r>
              <a:rPr lang="ru-RU" sz="1600" b="1" i="1" dirty="0"/>
              <a:t> </a:t>
            </a:r>
            <a:r>
              <a:rPr lang="ru-RU" sz="1600" b="1" i="1" dirty="0" smtClean="0"/>
              <a:t>                                                                                                                                                                       В.А.Сухомлинский</a:t>
            </a:r>
            <a:endParaRPr lang="ru-RU" sz="1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500726"/>
          </a:xfrm>
        </p:spPr>
        <p:txBody>
          <a:bodyPr>
            <a:noAutofit/>
          </a:bodyPr>
          <a:lstStyle/>
          <a:p>
            <a:r>
              <a:rPr lang="ru-RU" sz="1200" b="1" i="1" dirty="0" smtClean="0"/>
              <a:t>Цель  презентации:</a:t>
            </a:r>
            <a:r>
              <a:rPr lang="ru-RU" sz="1200" dirty="0" smtClean="0"/>
              <a:t> </a:t>
            </a:r>
            <a:endParaRPr lang="ru-RU" sz="1200" dirty="0"/>
          </a:p>
          <a:p>
            <a:pPr lvl="0"/>
            <a:r>
              <a:rPr lang="ru-RU" sz="1200" dirty="0"/>
              <a:t>воспитание гуманного отношения к природе (нравственное воспитание)</a:t>
            </a:r>
          </a:p>
          <a:p>
            <a:pPr lvl="0"/>
            <a:r>
              <a:rPr lang="ru-RU" sz="1200" dirty="0"/>
              <a:t>формирование системы экологических знаний и представлений (интеллектуальное развитие)</a:t>
            </a:r>
          </a:p>
          <a:p>
            <a:pPr lvl="0"/>
            <a:r>
              <a:rPr lang="ru-RU" sz="1200" dirty="0"/>
              <a:t>развитие эстетических чувств (умение видеть и прочувствовать красоту природы, восхититься ею, желания сохранить ее)</a:t>
            </a:r>
          </a:p>
          <a:p>
            <a:pPr lvl="0"/>
            <a:r>
              <a:rPr lang="ru-RU" sz="1200" dirty="0"/>
              <a:t>участие детей в посильной для них деятельности по уходу за растениями и животными, по охране и защите природы.</a:t>
            </a:r>
          </a:p>
          <a:p>
            <a:r>
              <a:rPr lang="ru-RU" sz="1200" dirty="0"/>
              <a:t> </a:t>
            </a:r>
            <a:r>
              <a:rPr lang="ru-RU" sz="1200" b="1" i="1" dirty="0" smtClean="0"/>
              <a:t>Актуальность </a:t>
            </a:r>
            <a:r>
              <a:rPr lang="ru-RU" sz="1200" b="1" i="1" dirty="0"/>
              <a:t>проблемы:</a:t>
            </a:r>
            <a:r>
              <a:rPr lang="ru-RU" sz="1200" dirty="0"/>
              <a:t>  </a:t>
            </a:r>
          </a:p>
          <a:p>
            <a:r>
              <a:rPr lang="ru-RU" sz="1200" dirty="0"/>
              <a:t>          Установка на </a:t>
            </a:r>
            <a:r>
              <a:rPr lang="ru-RU" sz="1200" dirty="0" err="1"/>
              <a:t>гуманизацию</a:t>
            </a:r>
            <a:r>
              <a:rPr lang="ru-RU" sz="1200" dirty="0"/>
              <a:t> современного экологического образования диктует иные подходы работы с детьми в этой области. Единственный и надёжный помощник – культура, духовность. Вне духовного содержания любое дело – это полдела. Вся нравственная направленность ребёнка должна быть </a:t>
            </a:r>
            <a:r>
              <a:rPr lang="ru-RU" sz="1200" dirty="0" err="1"/>
              <a:t>ориентированна</a:t>
            </a:r>
            <a:r>
              <a:rPr lang="ru-RU" sz="1200" dirty="0"/>
              <a:t> на развитие таких чувств и состояний, как любовь, волнение совести, переживание общения с природой и людьми в качестве высшего счастья</a:t>
            </a:r>
            <a:r>
              <a:rPr lang="ru-RU" sz="1200" dirty="0" smtClean="0"/>
              <a:t>. </a:t>
            </a:r>
            <a:endParaRPr lang="ru-RU" sz="1200" dirty="0"/>
          </a:p>
          <a:p>
            <a:r>
              <a:rPr lang="ru-RU" sz="1200" dirty="0"/>
              <a:t>         Дети, которые ощущают природу: дыхание растений, ароматы цветов, шелест трав, пения птиц, уже не смогут уничтожить эту красоту. Наоборот, у них появляется потребность помогать жить этим творением, любить их, общаться с ними. Установление гармонических отношений с живой и неживой природой, развивает органы чувств, которые являются посредниками между окружающей средой и мозгом, трансформаторами и ретрансляторами энергий природы в тело ребенка</a:t>
            </a:r>
            <a:r>
              <a:rPr lang="ru-RU" sz="1200" dirty="0" smtClean="0"/>
              <a:t>.</a:t>
            </a:r>
            <a:endParaRPr lang="ru-RU" sz="1200" b="1" i="1" dirty="0"/>
          </a:p>
          <a:p>
            <a:pPr>
              <a:buNone/>
            </a:pPr>
            <a:r>
              <a:rPr lang="ru-RU" sz="1200" b="1" i="1" dirty="0" smtClean="0"/>
              <a:t>          Ожидаемые </a:t>
            </a:r>
            <a:r>
              <a:rPr lang="ru-RU" sz="1200" b="1" i="1" dirty="0"/>
              <a:t>результаты:</a:t>
            </a:r>
            <a:r>
              <a:rPr lang="ru-RU" sz="1200" dirty="0"/>
              <a:t> </a:t>
            </a:r>
          </a:p>
          <a:p>
            <a:pPr lvl="0"/>
            <a:r>
              <a:rPr lang="ru-RU" sz="1200" dirty="0"/>
              <a:t>продолжается  развитие личности неравнодушной, с эмоционально-ценностным эстетическим отношением к миру, в котором сочетаются качества нравственности, эстетического вкуса, коммуникативных </a:t>
            </a:r>
            <a:r>
              <a:rPr lang="ru-RU" sz="1200" dirty="0" smtClean="0"/>
              <a:t>навыков, </a:t>
            </a:r>
            <a:r>
              <a:rPr lang="ru-RU" sz="1200" dirty="0"/>
              <a:t>образного мышления, творческих способностей.</a:t>
            </a:r>
          </a:p>
          <a:p>
            <a:pPr lvl="0"/>
            <a:r>
              <a:rPr lang="ru-RU" sz="1200" dirty="0"/>
              <a:t>формируется  осознанно правильное отношение к объектам и явлениям природы, экологическое </a:t>
            </a:r>
            <a:r>
              <a:rPr lang="ru-RU" sz="1200" dirty="0" smtClean="0"/>
              <a:t>мышление;</a:t>
            </a:r>
          </a:p>
          <a:p>
            <a:pPr lvl="0"/>
            <a:r>
              <a:rPr lang="ru-RU" sz="1200" dirty="0" smtClean="0"/>
              <a:t>развиваются </a:t>
            </a:r>
            <a:r>
              <a:rPr lang="ru-RU" sz="1200" dirty="0"/>
              <a:t>умственные способности детей, которые проявляются в умении экспериментировать, анализировать, делать выводы;</a:t>
            </a:r>
          </a:p>
          <a:p>
            <a:pPr lvl="0"/>
            <a:r>
              <a:rPr lang="ru-RU" sz="1200" dirty="0"/>
              <a:t>у детей появилось желание общаться с природой и отражать свои впечатления через различные виды деятельности.</a:t>
            </a:r>
          </a:p>
          <a:p>
            <a:pPr lvl="0"/>
            <a:r>
              <a:rPr lang="ru-RU" sz="1200" dirty="0"/>
              <a:t>приходит понимание необходимость бережного и заботливого отношения к природе, основанное на ее нравственно-эстетическом и практическом значении для человека.</a:t>
            </a:r>
          </a:p>
          <a:p>
            <a:pPr>
              <a:buNone/>
            </a:pPr>
            <a:r>
              <a:rPr lang="ru-RU" sz="1400" dirty="0" smtClean="0"/>
              <a:t>        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14290"/>
            <a:ext cx="4257676" cy="5911873"/>
          </a:xfrm>
        </p:spPr>
        <p:txBody>
          <a:bodyPr/>
          <a:lstStyle/>
          <a:p>
            <a:r>
              <a:rPr lang="ru-RU" b="1" i="1" dirty="0" smtClean="0"/>
              <a:t>Игра «Угадай, какой ты зверь?»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Дидактическая задача: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- закрепить знания детей об особенностях внешнего  вида, повадках приспособленности животных к окружающей среде; </a:t>
            </a:r>
            <a:br>
              <a:rPr lang="ru-RU" dirty="0" smtClean="0"/>
            </a:br>
            <a:r>
              <a:rPr lang="ru-RU" dirty="0" smtClean="0"/>
              <a:t>-  учить классифицировать животных. </a:t>
            </a:r>
            <a:br>
              <a:rPr lang="ru-RU" dirty="0" smtClean="0"/>
            </a:br>
            <a:r>
              <a:rPr lang="ru-RU" b="1" dirty="0" smtClean="0"/>
              <a:t>Оборудование:</a:t>
            </a:r>
            <a:r>
              <a:rPr lang="ru-RU" dirty="0" smtClean="0"/>
              <a:t> картинки с изображением животных. </a:t>
            </a:r>
            <a:br>
              <a:rPr lang="ru-RU" dirty="0" smtClean="0"/>
            </a:br>
            <a:r>
              <a:rPr lang="ru-RU" u="sng" dirty="0" smtClean="0"/>
              <a:t>Игровое действие:</a:t>
            </a:r>
            <a:r>
              <a:rPr lang="ru-RU" dirty="0" smtClean="0"/>
              <a:t> отгадать, какое животное изображено на картинке. </a:t>
            </a:r>
            <a:br>
              <a:rPr lang="ru-RU" dirty="0" smtClean="0"/>
            </a:br>
            <a:r>
              <a:rPr lang="ru-RU" b="1" i="1" dirty="0" smtClean="0"/>
              <a:t>Игровое правило:</a:t>
            </a:r>
            <a:r>
              <a:rPr lang="ru-RU" dirty="0" smtClean="0"/>
              <a:t> отвечать на вопросы, которые помогают ребенку выяснить, какой это зверь. Отвечать можно только «да», «нет», «может быть». </a:t>
            </a:r>
            <a:br>
              <a:rPr lang="ru-RU" dirty="0" smtClean="0"/>
            </a:br>
            <a:r>
              <a:rPr lang="ru-RU" b="1" dirty="0" smtClean="0"/>
              <a:t>Ход игры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Воспитатель прикрепляет на спину ребенку картинку с изображением животного. Затем предлагает всем детям посмотреть и определить, «каким зверем» он стал. «Зверь» задает вопросы, пытаясь выяснить, внешний вид животного, особенности его движений, повадки, среду обитания. </a:t>
            </a:r>
            <a:br>
              <a:rPr lang="ru-RU" dirty="0" smtClean="0"/>
            </a:br>
            <a:r>
              <a:rPr lang="ru-RU" dirty="0" smtClean="0"/>
              <a:t>Игру можно варьировать, предлагая детям картинки с изображением птиц, рыб и других представителей фауны и флоры. Главное в таких играх - подвести детей к осознанному выделению характерных признаков различных  представителей флоры и фауны.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42852"/>
            <a:ext cx="414337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273050"/>
            <a:ext cx="3971924" cy="585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285729"/>
            <a:ext cx="8786874" cy="642942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/>
              <a:t>                             Совместное  участие  детей и родителей  в конкурсе </a:t>
            </a:r>
          </a:p>
          <a:p>
            <a:r>
              <a:rPr lang="ru-RU" sz="1800" b="1" dirty="0" smtClean="0"/>
              <a:t>                                    «Лучшая поделка из природного  материала»</a:t>
            </a:r>
            <a:endParaRPr lang="ru-RU" sz="1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2" y="1000108"/>
            <a:ext cx="878525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4400552" cy="2513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4400552" cy="58404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357166"/>
            <a:ext cx="425767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392909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285728"/>
            <a:ext cx="4071966" cy="58404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421484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142852"/>
            <a:ext cx="425767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285728"/>
            <a:ext cx="4000528" cy="58404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214290"/>
            <a:ext cx="447199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4463"/>
            <a:ext cx="4000528" cy="607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Результат  проделанной  работы</a:t>
            </a:r>
            <a:r>
              <a:rPr lang="ru-RU" sz="1400" dirty="0" smtClean="0"/>
              <a:t>:</a:t>
            </a:r>
            <a:endParaRPr lang="ru-RU" sz="1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Считаем, что в результате проделанной работы есть положительные результаты:</a:t>
            </a:r>
          </a:p>
          <a:p>
            <a:pPr>
              <a:buNone/>
            </a:pPr>
            <a:r>
              <a:rPr lang="ru-RU" sz="2000" dirty="0" smtClean="0"/>
              <a:t>      – сформированы начала экологической культуры у детей;</a:t>
            </a:r>
            <a:br>
              <a:rPr lang="ru-RU" sz="2000" dirty="0" smtClean="0"/>
            </a:br>
            <a:r>
              <a:rPr lang="ru-RU" sz="2000" dirty="0" smtClean="0"/>
              <a:t>– сформировано осознанно правильное отношение к объектам и явлениям природы, экологическое мышление;</a:t>
            </a:r>
            <a:br>
              <a:rPr lang="ru-RU" sz="2000" dirty="0" smtClean="0"/>
            </a:br>
            <a:r>
              <a:rPr lang="ru-RU" sz="2000" dirty="0" smtClean="0"/>
              <a:t>– дети учатся практическим действиям по охране природы;</a:t>
            </a:r>
            <a:br>
              <a:rPr lang="ru-RU" sz="2000" dirty="0" smtClean="0"/>
            </a:br>
            <a:r>
              <a:rPr lang="ru-RU" sz="2000" dirty="0" smtClean="0"/>
              <a:t>– развиваются умственные способности детей, которые проявляются в умении экспериментировать, анализировать, делать выводы;</a:t>
            </a:r>
            <a:br>
              <a:rPr lang="ru-RU" sz="2000" dirty="0" smtClean="0"/>
            </a:br>
            <a:r>
              <a:rPr lang="ru-RU" sz="2000" dirty="0" smtClean="0"/>
              <a:t>– у детей появилось желание общаться с природой и отражать свои впечатления через различные виды деятельности.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b="1" i="1" dirty="0" smtClean="0"/>
              <a:t>«Рыбе – вода, птице – воздух, зверю – леса, степи ! А человеку нужна Родина! </a:t>
            </a:r>
          </a:p>
          <a:p>
            <a:pPr>
              <a:buNone/>
            </a:pPr>
            <a:r>
              <a:rPr lang="ru-RU" sz="1800" b="1" i="1" dirty="0" smtClean="0"/>
              <a:t>И охранять природу, значит охранять Родину!!!»  </a:t>
            </a:r>
            <a:r>
              <a:rPr lang="ru-RU" sz="1800" dirty="0" smtClean="0"/>
              <a:t>М.Пришвин                  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7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300"/>
            <a:ext cx="8429684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85729"/>
            <a:ext cx="8543956" cy="5715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                                                     Охрана   природы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"/>
          <a:stretch>
            <a:fillRect/>
          </a:stretch>
        </p:blipFill>
        <p:spPr bwMode="auto">
          <a:xfrm>
            <a:off x="144463" y="571480"/>
            <a:ext cx="4427537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571480"/>
            <a:ext cx="428628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285728"/>
            <a:ext cx="4286280" cy="62865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407196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285728"/>
            <a:ext cx="464347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1" y="285750"/>
            <a:ext cx="8715436" cy="621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85728"/>
            <a:ext cx="404018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85728"/>
            <a:ext cx="407196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14290"/>
            <a:ext cx="822960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652</Words>
  <Application>Microsoft Office PowerPoint</Application>
  <PresentationFormat>Экран (4:3)</PresentationFormat>
  <Paragraphs>163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     Формирование у детей осознанно  правильного  отношения  к  природе.         МКДОУ  д/с № 2 г.Курлово            Воспитатель Ермохина  Ю.Н.       </vt:lpstr>
      <vt:lpstr>«Человек  стал человеком, когда услышал шепот  листьев  и песню кузнечика, журчание  весеннего  ручья…».                                                                                                                                                                         В.А.Сухомлинский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  ДОМ---ЗЕМЛЯ!!! Подборка  игрового и справочного  материала для детей дошкольного возраста  по экологическому воспитанию в летний  период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  проделанной  работы: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PolyMic</cp:lastModifiedBy>
  <cp:revision>39</cp:revision>
  <dcterms:created xsi:type="dcterms:W3CDTF">2012-11-02T08:35:46Z</dcterms:created>
  <dcterms:modified xsi:type="dcterms:W3CDTF">2012-12-09T18:18:55Z</dcterms:modified>
</cp:coreProperties>
</file>